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nter Ultra-Bold" charset="1" panose="02000503000000020004"/>
      <p:regular r:id="rId16"/>
    </p:embeddedFont>
    <p:embeddedFont>
      <p:font typeface="Inter" charset="1" panose="020B0502030000000004"/>
      <p:regular r:id="rId17"/>
    </p:embeddedFont>
    <p:embeddedFont>
      <p:font typeface="Inter Bold" charset="1" panose="020B08020300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Wrapping Up Our Tech Journey</a:t>
            </a:r>
          </a:p>
          <a:p>
            <a:r>
              <a:rPr lang="en-US"/>
              <a:t/>
            </a:r>
          </a:p>
          <a:p>
            <a:r>
              <a:rPr lang="en-US"/>
              <a:t>Alright everyone, we’ve made it to the final stretch. After navigating through blue screens, boot loops, and the hypnotic beach ball, here’s the key takeaway: even the most advanced systems can encounter glitches. Whether it's a high-end gaming console or the smartphone in your pocket, every device operates on millions of components—hardware pathways, firmware, drivers, and billions of lines of code—so occasional hiccups are less a sign of failure and more a reminder of the intricate nature of our technology.</a:t>
            </a:r>
          </a:p>
          <a:p>
            <a:r>
              <a:rPr lang="en-US"/>
              <a:t/>
            </a:r>
          </a:p>
          <a:p>
            <a:r>
              <a:rPr lang="en-US"/>
              <a:t> Key Points to Remember</a:t>
            </a:r>
          </a:p>
          <a:p>
            <a:r>
              <a:rPr lang="en-US"/>
              <a:t/>
            </a:r>
          </a:p>
          <a:p>
            <a:r>
              <a:rPr lang="en-US"/>
              <a:t>- Complexity Breeds Quirks: Just one flipped bit or a missing semicolon can cause your laptop to freeze moments before a deadline.</a:t>
            </a:r>
          </a:p>
          <a:p>
            <a:r>
              <a:rPr lang="en-US"/>
              <a:t>  </a:t>
            </a:r>
          </a:p>
          <a:p>
            <a:r>
              <a:rPr lang="en-US"/>
              <a:t>- Perfection is a Myth: If giants like Microsoft, Apple, Google, and Nintendo can’t guarantee 100% uptime, we shouldn’t be too hard on ourselves when our own code encounters an occasional exception. These imperfections lead to patches, updates, bug bounties, and, of course, a never-ending stream of memes.</a:t>
            </a:r>
          </a:p>
          <a:p>
            <a:r>
              <a:rPr lang="en-US"/>
              <a:t/>
            </a:r>
          </a:p>
          <a:p>
            <a:r>
              <a:rPr lang="en-US"/>
              <a:t>- The Power of a Restart: Never underestimate the effectiveness of a simple reboot. Restarting clears corrupted memory, reloads drivers, and allows the silicon to refresh—essentially the digital equivalent of taking a deep breath and enjoying a cup of coffee.</a:t>
            </a:r>
          </a:p>
          <a:p>
            <a:r>
              <a:rPr lang="en-US"/>
              <a:t/>
            </a:r>
          </a:p>
          <a:p>
            <a:r>
              <a:rPr lang="en-US"/>
              <a:t>In conclusion, while tech errors can be frustrating, they also bring us together, teach us patience, and keep the internet's meme factories alive—one crash at a time.</a:t>
            </a:r>
          </a:p>
          <a:p>
            <a:r>
              <a:rPr lang="en-US"/>
              <a:t/>
            </a:r>
          </a:p>
          <a:p>
            <a:r>
              <a:rPr lang="en-US"/>
              <a:t>Thank you for joining me on this journey! I'm here to answer any questions you may have.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0315" y="-213666"/>
            <a:ext cx="21388630" cy="10714332"/>
            <a:chOff x="0" y="0"/>
            <a:chExt cx="28518173" cy="14285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32398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13511" y="430468"/>
            <a:ext cx="17660977" cy="9381891"/>
            <a:chOff x="0" y="0"/>
            <a:chExt cx="4651451" cy="24709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51451" cy="2470951"/>
            </a:xfrm>
            <a:custGeom>
              <a:avLst/>
              <a:gdLst/>
              <a:ahLst/>
              <a:cxnLst/>
              <a:rect r="r" b="b" t="t" l="l"/>
              <a:pathLst>
                <a:path h="2470951" w="4651451">
                  <a:moveTo>
                    <a:pt x="22357" y="0"/>
                  </a:moveTo>
                  <a:lnTo>
                    <a:pt x="4629095" y="0"/>
                  </a:lnTo>
                  <a:cubicBezTo>
                    <a:pt x="4635024" y="0"/>
                    <a:pt x="4640710" y="2355"/>
                    <a:pt x="4644903" y="6548"/>
                  </a:cubicBezTo>
                  <a:cubicBezTo>
                    <a:pt x="4649096" y="10741"/>
                    <a:pt x="4651451" y="16427"/>
                    <a:pt x="4651451" y="22357"/>
                  </a:cubicBezTo>
                  <a:lnTo>
                    <a:pt x="4651451" y="2448594"/>
                  </a:lnTo>
                  <a:cubicBezTo>
                    <a:pt x="4651451" y="2454524"/>
                    <a:pt x="4649096" y="2460210"/>
                    <a:pt x="4644903" y="2464403"/>
                  </a:cubicBezTo>
                  <a:cubicBezTo>
                    <a:pt x="4640710" y="2468595"/>
                    <a:pt x="4635024" y="2470951"/>
                    <a:pt x="4629095" y="2470951"/>
                  </a:cubicBezTo>
                  <a:lnTo>
                    <a:pt x="22357" y="2470951"/>
                  </a:lnTo>
                  <a:cubicBezTo>
                    <a:pt x="10009" y="2470951"/>
                    <a:pt x="0" y="2460941"/>
                    <a:pt x="0" y="2448594"/>
                  </a:cubicBezTo>
                  <a:lnTo>
                    <a:pt x="0" y="22357"/>
                  </a:lnTo>
                  <a:cubicBezTo>
                    <a:pt x="0" y="16427"/>
                    <a:pt x="2355" y="10741"/>
                    <a:pt x="6548" y="6548"/>
                  </a:cubicBezTo>
                  <a:cubicBezTo>
                    <a:pt x="10741" y="2355"/>
                    <a:pt x="16427" y="0"/>
                    <a:pt x="22357" y="0"/>
                  </a:cubicBezTo>
                  <a:close/>
                </a:path>
              </a:pathLst>
            </a:custGeom>
            <a:solidFill>
              <a:srgbClr val="FABDB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651451" cy="248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33734" y="4145234"/>
            <a:ext cx="9179358" cy="9860638"/>
          </a:xfrm>
          <a:custGeom>
            <a:avLst/>
            <a:gdLst/>
            <a:ahLst/>
            <a:cxnLst/>
            <a:rect r="r" b="b" t="t" l="l"/>
            <a:pathLst>
              <a:path h="9860638" w="9179358">
                <a:moveTo>
                  <a:pt x="0" y="0"/>
                </a:moveTo>
                <a:lnTo>
                  <a:pt x="9179358" y="0"/>
                </a:lnTo>
                <a:lnTo>
                  <a:pt x="9179358" y="9860638"/>
                </a:lnTo>
                <a:lnTo>
                  <a:pt x="0" y="9860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4817" y="2717498"/>
            <a:ext cx="9899980" cy="268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9"/>
              </a:lnSpc>
            </a:pPr>
            <a:r>
              <a:rPr lang="en-US" sz="6999" b="true">
                <a:solidFill>
                  <a:srgbClr val="343434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Memes and OS Bugs: A Humorous Look at Famous Glitches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4817" y="2115006"/>
            <a:ext cx="8445222" cy="46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3"/>
              </a:lnSpc>
            </a:pPr>
            <a:r>
              <a:rPr lang="en-US" sz="3528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CS_421 - OPERATING SYSTEMS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4817" y="6270238"/>
            <a:ext cx="4079365" cy="510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9"/>
              </a:lnSpc>
            </a:pPr>
            <a:r>
              <a:rPr lang="en-US" sz="3797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4629" y="6856440"/>
            <a:ext cx="7839105" cy="201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3959"/>
              </a:lnSpc>
              <a:buAutoNum type="arabicPeriod" startAt="1"/>
            </a:pPr>
            <a:r>
              <a:rPr lang="en-US" b="true" sz="3999">
                <a:solidFill>
                  <a:srgbClr val="343434"/>
                </a:solidFill>
                <a:latin typeface="Inter Bold"/>
                <a:ea typeface="Inter Bold"/>
                <a:cs typeface="Inter Bold"/>
                <a:sym typeface="Inter Bold"/>
              </a:rPr>
              <a:t>Kyle Lam,</a:t>
            </a:r>
          </a:p>
          <a:p>
            <a:pPr algn="l" marL="863599" indent="-431800" lvl="1">
              <a:lnSpc>
                <a:spcPts val="3959"/>
              </a:lnSpc>
              <a:buAutoNum type="arabicPeriod" startAt="1"/>
            </a:pPr>
            <a:r>
              <a:rPr lang="en-US" b="true" sz="3999">
                <a:solidFill>
                  <a:srgbClr val="343434"/>
                </a:solidFill>
                <a:latin typeface="Inter Bold"/>
                <a:ea typeface="Inter Bold"/>
                <a:cs typeface="Inter Bold"/>
                <a:sym typeface="Inter Bold"/>
              </a:rPr>
              <a:t>Leslie Scott,</a:t>
            </a:r>
          </a:p>
          <a:p>
            <a:pPr algn="l" marL="863599" indent="-431800" lvl="1">
              <a:lnSpc>
                <a:spcPts val="3959"/>
              </a:lnSpc>
              <a:buAutoNum type="arabicPeriod" startAt="1"/>
            </a:pPr>
            <a:r>
              <a:rPr lang="en-US" b="true" sz="3999">
                <a:solidFill>
                  <a:srgbClr val="343434"/>
                </a:solidFill>
                <a:latin typeface="Inter Bold"/>
                <a:ea typeface="Inter Bold"/>
                <a:cs typeface="Inter Bold"/>
                <a:sym typeface="Inter Bold"/>
              </a:rPr>
              <a:t>Moksha Shah,</a:t>
            </a:r>
          </a:p>
          <a:p>
            <a:pPr algn="l" marL="863599" indent="-431800" lvl="1">
              <a:lnSpc>
                <a:spcPts val="3959"/>
              </a:lnSpc>
              <a:buAutoNum type="arabicPeriod" startAt="1"/>
            </a:pPr>
            <a:r>
              <a:rPr lang="en-US" b="true" sz="3999">
                <a:solidFill>
                  <a:srgbClr val="343434"/>
                </a:solidFill>
                <a:latin typeface="Inter Bold"/>
                <a:ea typeface="Inter Bold"/>
                <a:cs typeface="Inter Bold"/>
                <a:sym typeface="Inter Bold"/>
              </a:rPr>
              <a:t>Aryan Bhagat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67050" y="1095375"/>
            <a:ext cx="2292250" cy="46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3"/>
              </a:lnSpc>
            </a:pPr>
            <a:r>
              <a:rPr lang="en-US" sz="3528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GROUP 7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0315" y="-213666"/>
            <a:ext cx="21388630" cy="10714332"/>
            <a:chOff x="0" y="0"/>
            <a:chExt cx="28518173" cy="14285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32398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431987" y="-213666"/>
            <a:ext cx="20429935" cy="11442511"/>
            <a:chOff x="0" y="0"/>
            <a:chExt cx="5380724" cy="30136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80724" cy="3013665"/>
            </a:xfrm>
            <a:custGeom>
              <a:avLst/>
              <a:gdLst/>
              <a:ahLst/>
              <a:cxnLst/>
              <a:rect r="r" b="b" t="t" l="l"/>
              <a:pathLst>
                <a:path h="3013665" w="5380724">
                  <a:moveTo>
                    <a:pt x="19326" y="0"/>
                  </a:moveTo>
                  <a:lnTo>
                    <a:pt x="5361397" y="0"/>
                  </a:lnTo>
                  <a:cubicBezTo>
                    <a:pt x="5372071" y="0"/>
                    <a:pt x="5380724" y="8653"/>
                    <a:pt x="5380724" y="19326"/>
                  </a:cubicBezTo>
                  <a:lnTo>
                    <a:pt x="5380724" y="2994339"/>
                  </a:lnTo>
                  <a:cubicBezTo>
                    <a:pt x="5380724" y="2999465"/>
                    <a:pt x="5378687" y="3004381"/>
                    <a:pt x="5375063" y="3008005"/>
                  </a:cubicBezTo>
                  <a:cubicBezTo>
                    <a:pt x="5371438" y="3011629"/>
                    <a:pt x="5366523" y="3013665"/>
                    <a:pt x="5361397" y="3013665"/>
                  </a:cubicBezTo>
                  <a:lnTo>
                    <a:pt x="19326" y="3013665"/>
                  </a:lnTo>
                  <a:cubicBezTo>
                    <a:pt x="8653" y="3013665"/>
                    <a:pt x="0" y="3005013"/>
                    <a:pt x="0" y="2994339"/>
                  </a:cubicBezTo>
                  <a:lnTo>
                    <a:pt x="0" y="19326"/>
                  </a:lnTo>
                  <a:cubicBezTo>
                    <a:pt x="0" y="8653"/>
                    <a:pt x="8653" y="0"/>
                    <a:pt x="19326" y="0"/>
                  </a:cubicBezTo>
                  <a:close/>
                </a:path>
              </a:pathLst>
            </a:custGeom>
            <a:solidFill>
              <a:srgbClr val="0077D6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380724" cy="3023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66439" y="2004227"/>
            <a:ext cx="15992861" cy="243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40"/>
              </a:lnSpc>
            </a:pPr>
            <a:r>
              <a:rPr lang="en-US" sz="7515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: (  Thank You</a:t>
            </a:r>
          </a:p>
          <a:p>
            <a:pPr algn="just">
              <a:lnSpc>
                <a:spcPts val="3959"/>
              </a:lnSpc>
            </a:pPr>
            <a:r>
              <a:rPr lang="en-US" sz="39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           </a:t>
            </a:r>
            <a:r>
              <a:rPr lang="en-US" sz="3999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Ooopss, we’ve got a blue screen error</a:t>
            </a:r>
          </a:p>
          <a:p>
            <a:pPr algn="just">
              <a:lnSpc>
                <a:spcPts val="74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32687" y="6375057"/>
            <a:ext cx="15992861" cy="2887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</a:pPr>
            <a:r>
              <a:rPr lang="en-US" sz="39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References:</a:t>
            </a:r>
          </a:p>
          <a:p>
            <a:pPr algn="just">
              <a:lnSpc>
                <a:spcPts val="3959"/>
              </a:lnSpc>
            </a:pPr>
          </a:p>
          <a:p>
            <a:pPr algn="just" marL="604519" indent="-302260" lvl="1">
              <a:lnSpc>
                <a:spcPts val="2771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ChatGPT: meme &amp; image generation</a:t>
            </a:r>
          </a:p>
          <a:p>
            <a:pPr algn="just" marL="604519" indent="-302260" lvl="1">
              <a:lnSpc>
                <a:spcPts val="2771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https://zhiminzhan.medium.com/a-small-collection-of-crowdstrike-blue-screen-death-day-memes-4418cc00b2c3</a:t>
            </a:r>
          </a:p>
          <a:p>
            <a:pPr algn="just" marL="604519" indent="-302260" lvl="1">
              <a:lnSpc>
                <a:spcPts val="2771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https://www.thegamer.com/hilarious-memes-playstation-better-than-xbox/</a:t>
            </a:r>
          </a:p>
          <a:p>
            <a:pPr algn="just">
              <a:lnSpc>
                <a:spcPts val="39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0315" y="-213666"/>
            <a:ext cx="21388630" cy="10714332"/>
            <a:chOff x="0" y="0"/>
            <a:chExt cx="28518173" cy="14285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32398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398027" y="6400403"/>
            <a:ext cx="5765421" cy="5377565"/>
          </a:xfrm>
          <a:custGeom>
            <a:avLst/>
            <a:gdLst/>
            <a:ahLst/>
            <a:cxnLst/>
            <a:rect r="r" b="b" t="t" l="l"/>
            <a:pathLst>
              <a:path h="5377565" w="5765421">
                <a:moveTo>
                  <a:pt x="0" y="0"/>
                </a:moveTo>
                <a:lnTo>
                  <a:pt x="5765420" y="0"/>
                </a:lnTo>
                <a:lnTo>
                  <a:pt x="5765420" y="5377565"/>
                </a:lnTo>
                <a:lnTo>
                  <a:pt x="0" y="53775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13511" y="430468"/>
            <a:ext cx="10803540" cy="9381891"/>
            <a:chOff x="0" y="0"/>
            <a:chExt cx="2845377" cy="24709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45377" cy="2470951"/>
            </a:xfrm>
            <a:custGeom>
              <a:avLst/>
              <a:gdLst/>
              <a:ahLst/>
              <a:cxnLst/>
              <a:rect r="r" b="b" t="t" l="l"/>
              <a:pathLst>
                <a:path h="2470951" w="2845377">
                  <a:moveTo>
                    <a:pt x="36547" y="0"/>
                  </a:moveTo>
                  <a:lnTo>
                    <a:pt x="2808830" y="0"/>
                  </a:lnTo>
                  <a:cubicBezTo>
                    <a:pt x="2818523" y="0"/>
                    <a:pt x="2827819" y="3850"/>
                    <a:pt x="2834673" y="10704"/>
                  </a:cubicBezTo>
                  <a:cubicBezTo>
                    <a:pt x="2841526" y="17558"/>
                    <a:pt x="2845377" y="26854"/>
                    <a:pt x="2845377" y="36547"/>
                  </a:cubicBezTo>
                  <a:lnTo>
                    <a:pt x="2845377" y="2434404"/>
                  </a:lnTo>
                  <a:cubicBezTo>
                    <a:pt x="2845377" y="2444097"/>
                    <a:pt x="2841526" y="2453392"/>
                    <a:pt x="2834673" y="2460246"/>
                  </a:cubicBezTo>
                  <a:cubicBezTo>
                    <a:pt x="2827819" y="2467100"/>
                    <a:pt x="2818523" y="2470951"/>
                    <a:pt x="2808830" y="2470951"/>
                  </a:cubicBezTo>
                  <a:lnTo>
                    <a:pt x="36547" y="2470951"/>
                  </a:lnTo>
                  <a:cubicBezTo>
                    <a:pt x="26854" y="2470951"/>
                    <a:pt x="17558" y="2467100"/>
                    <a:pt x="10704" y="2460246"/>
                  </a:cubicBezTo>
                  <a:cubicBezTo>
                    <a:pt x="3850" y="2453392"/>
                    <a:pt x="0" y="2444097"/>
                    <a:pt x="0" y="2434404"/>
                  </a:cubicBezTo>
                  <a:lnTo>
                    <a:pt x="0" y="36547"/>
                  </a:lnTo>
                  <a:cubicBezTo>
                    <a:pt x="0" y="26854"/>
                    <a:pt x="3850" y="17558"/>
                    <a:pt x="10704" y="10704"/>
                  </a:cubicBezTo>
                  <a:cubicBezTo>
                    <a:pt x="17558" y="3850"/>
                    <a:pt x="26854" y="0"/>
                    <a:pt x="36547" y="0"/>
                  </a:cubicBezTo>
                  <a:close/>
                </a:path>
              </a:pathLst>
            </a:custGeom>
            <a:solidFill>
              <a:srgbClr val="FABDB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845377" cy="248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888923" y="592609"/>
            <a:ext cx="5370377" cy="5370377"/>
          </a:xfrm>
          <a:custGeom>
            <a:avLst/>
            <a:gdLst/>
            <a:ahLst/>
            <a:cxnLst/>
            <a:rect r="r" b="b" t="t" l="l"/>
            <a:pathLst>
              <a:path h="5370377" w="5370377">
                <a:moveTo>
                  <a:pt x="0" y="0"/>
                </a:moveTo>
                <a:lnTo>
                  <a:pt x="5370377" y="0"/>
                </a:lnTo>
                <a:lnTo>
                  <a:pt x="5370377" y="5370376"/>
                </a:lnTo>
                <a:lnTo>
                  <a:pt x="0" y="5370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528403"/>
            <a:ext cx="9783681" cy="670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5000" b="true">
                <a:solidFill>
                  <a:srgbClr val="343434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About OS Bugs and Glitches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38752"/>
            <a:ext cx="9294603" cy="621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750"/>
              </a:lnSpc>
              <a:buFont typeface="Arial"/>
              <a:buChar char="•"/>
            </a:pPr>
            <a:r>
              <a:rPr lang="en-US" b="true" sz="3000">
                <a:solidFill>
                  <a:srgbClr val="343434"/>
                </a:solidFill>
                <a:latin typeface="Inter Bold"/>
                <a:ea typeface="Inter Bold"/>
                <a:cs typeface="Inter Bold"/>
                <a:sym typeface="Inter Bold"/>
              </a:rPr>
              <a:t>Operating System bugs</a:t>
            </a:r>
            <a:r>
              <a:rPr lang="en-US" sz="30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 refer to errors or flaws within the software that powers your computer or mobile device.</a:t>
            </a:r>
          </a:p>
          <a:p>
            <a:pPr algn="just" marL="647700" indent="-323850" lvl="1">
              <a:lnSpc>
                <a:spcPts val="3750"/>
              </a:lnSpc>
              <a:buFont typeface="Arial"/>
              <a:buChar char="•"/>
            </a:pPr>
            <a:r>
              <a:rPr lang="en-US" sz="30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These bugs can lead to issues such as </a:t>
            </a:r>
            <a:r>
              <a:rPr lang="en-US" b="true" sz="3000">
                <a:solidFill>
                  <a:srgbClr val="343434"/>
                </a:solidFill>
                <a:latin typeface="Inter Bold"/>
                <a:ea typeface="Inter Bold"/>
                <a:cs typeface="Inter Bold"/>
                <a:sym typeface="Inter Bold"/>
              </a:rPr>
              <a:t>freezing, crashes, and unpredictable glitches.</a:t>
            </a:r>
          </a:p>
          <a:p>
            <a:pPr algn="just" marL="647700" indent="-323850" lvl="1">
              <a:lnSpc>
                <a:spcPts val="3750"/>
              </a:lnSpc>
              <a:buFont typeface="Arial"/>
              <a:buChar char="•"/>
            </a:pPr>
            <a:r>
              <a:rPr lang="en-US" b="true" sz="3000">
                <a:solidFill>
                  <a:srgbClr val="343434"/>
                </a:solidFill>
                <a:latin typeface="Inter Bold"/>
                <a:ea typeface="Inter Bold"/>
                <a:cs typeface="Inter Bold"/>
                <a:sym typeface="Inter Bold"/>
              </a:rPr>
              <a:t>Glitches</a:t>
            </a:r>
            <a:r>
              <a:rPr lang="en-US" sz="30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 are typically minor or visual errors that may produce amusing or strange outcomes.</a:t>
            </a:r>
          </a:p>
          <a:p>
            <a:pPr algn="just" marL="647700" indent="-323850" lvl="1">
              <a:lnSpc>
                <a:spcPts val="3750"/>
              </a:lnSpc>
              <a:buFont typeface="Arial"/>
              <a:buChar char="•"/>
            </a:pPr>
            <a:r>
              <a:rPr lang="en-US" sz="30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While some bugs or glitches can result in significant problems, others may be harmless or even humorous.</a:t>
            </a:r>
          </a:p>
          <a:p>
            <a:pPr algn="just">
              <a:lnSpc>
                <a:spcPts val="3750"/>
              </a:lnSpc>
            </a:pPr>
          </a:p>
          <a:p>
            <a:pPr algn="just">
              <a:lnSpc>
                <a:spcPts val="3750"/>
              </a:lnSpc>
            </a:pPr>
            <a:r>
              <a:rPr lang="en-US" sz="30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In this discussion, we will explore some well-known bugs that have turned into memes.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0315" y="-213666"/>
            <a:ext cx="21388630" cy="10714332"/>
            <a:chOff x="0" y="0"/>
            <a:chExt cx="28518173" cy="14285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32398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13511" y="430468"/>
            <a:ext cx="17660977" cy="9381891"/>
            <a:chOff x="0" y="0"/>
            <a:chExt cx="4651451" cy="24709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51451" cy="2470951"/>
            </a:xfrm>
            <a:custGeom>
              <a:avLst/>
              <a:gdLst/>
              <a:ahLst/>
              <a:cxnLst/>
              <a:rect r="r" b="b" t="t" l="l"/>
              <a:pathLst>
                <a:path h="2470951" w="4651451">
                  <a:moveTo>
                    <a:pt x="22357" y="0"/>
                  </a:moveTo>
                  <a:lnTo>
                    <a:pt x="4629095" y="0"/>
                  </a:lnTo>
                  <a:cubicBezTo>
                    <a:pt x="4635024" y="0"/>
                    <a:pt x="4640710" y="2355"/>
                    <a:pt x="4644903" y="6548"/>
                  </a:cubicBezTo>
                  <a:cubicBezTo>
                    <a:pt x="4649096" y="10741"/>
                    <a:pt x="4651451" y="16427"/>
                    <a:pt x="4651451" y="22357"/>
                  </a:cubicBezTo>
                  <a:lnTo>
                    <a:pt x="4651451" y="2448594"/>
                  </a:lnTo>
                  <a:cubicBezTo>
                    <a:pt x="4651451" y="2454524"/>
                    <a:pt x="4649096" y="2460210"/>
                    <a:pt x="4644903" y="2464403"/>
                  </a:cubicBezTo>
                  <a:cubicBezTo>
                    <a:pt x="4640710" y="2468595"/>
                    <a:pt x="4635024" y="2470951"/>
                    <a:pt x="4629095" y="2470951"/>
                  </a:cubicBezTo>
                  <a:lnTo>
                    <a:pt x="22357" y="2470951"/>
                  </a:lnTo>
                  <a:cubicBezTo>
                    <a:pt x="10009" y="2470951"/>
                    <a:pt x="0" y="2460941"/>
                    <a:pt x="0" y="2448594"/>
                  </a:cubicBezTo>
                  <a:lnTo>
                    <a:pt x="0" y="22357"/>
                  </a:lnTo>
                  <a:cubicBezTo>
                    <a:pt x="0" y="16427"/>
                    <a:pt x="2355" y="10741"/>
                    <a:pt x="6548" y="6548"/>
                  </a:cubicBezTo>
                  <a:cubicBezTo>
                    <a:pt x="10741" y="2355"/>
                    <a:pt x="16427" y="0"/>
                    <a:pt x="22357" y="0"/>
                  </a:cubicBezTo>
                  <a:close/>
                </a:path>
              </a:pathLst>
            </a:custGeom>
            <a:solidFill>
              <a:srgbClr val="FABDB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651451" cy="2480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7385987"/>
            <a:ext cx="3591098" cy="4114800"/>
          </a:xfrm>
          <a:custGeom>
            <a:avLst/>
            <a:gdLst/>
            <a:ahLst/>
            <a:cxnLst/>
            <a:rect r="r" b="b" t="t" l="l"/>
            <a:pathLst>
              <a:path h="4114800" w="3591098">
                <a:moveTo>
                  <a:pt x="0" y="0"/>
                </a:moveTo>
                <a:lnTo>
                  <a:pt x="3591098" y="0"/>
                </a:lnTo>
                <a:lnTo>
                  <a:pt x="3591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15852" y="7037839"/>
            <a:ext cx="5377857" cy="3616339"/>
          </a:xfrm>
          <a:custGeom>
            <a:avLst/>
            <a:gdLst/>
            <a:ahLst/>
            <a:cxnLst/>
            <a:rect r="r" b="b" t="t" l="l"/>
            <a:pathLst>
              <a:path h="3616339" w="5377857">
                <a:moveTo>
                  <a:pt x="0" y="0"/>
                </a:moveTo>
                <a:lnTo>
                  <a:pt x="5377858" y="0"/>
                </a:lnTo>
                <a:lnTo>
                  <a:pt x="5377858" y="3616339"/>
                </a:lnTo>
                <a:lnTo>
                  <a:pt x="0" y="3616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75" t="-12448" r="-32952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00413" y="1306085"/>
            <a:ext cx="3976866" cy="5731753"/>
          </a:xfrm>
          <a:custGeom>
            <a:avLst/>
            <a:gdLst/>
            <a:ahLst/>
            <a:cxnLst/>
            <a:rect r="r" b="b" t="t" l="l"/>
            <a:pathLst>
              <a:path h="5731753" w="3976866">
                <a:moveTo>
                  <a:pt x="0" y="0"/>
                </a:moveTo>
                <a:lnTo>
                  <a:pt x="3976866" y="0"/>
                </a:lnTo>
                <a:lnTo>
                  <a:pt x="3976866" y="5731754"/>
                </a:lnTo>
                <a:lnTo>
                  <a:pt x="0" y="5731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926" r="0" b="-214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941700" y="1401335"/>
            <a:ext cx="10900784" cy="129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5000" b="true">
                <a:solidFill>
                  <a:srgbClr val="343434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The Blue Screen of Death :(</a:t>
            </a:r>
          </a:p>
          <a:p>
            <a:pPr algn="l">
              <a:lnSpc>
                <a:spcPts val="495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829707" y="1773249"/>
            <a:ext cx="11124770" cy="477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50"/>
              </a:lnSpc>
            </a:pPr>
          </a:p>
          <a:p>
            <a:pPr algn="just" marL="647700" indent="-323850" lvl="1">
              <a:lnSpc>
                <a:spcPts val="3750"/>
              </a:lnSpc>
              <a:buFont typeface="Arial"/>
              <a:buChar char="•"/>
            </a:pPr>
            <a:r>
              <a:rPr lang="en-US" sz="30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Happens when Windows encounters a critical system error that it cannot recover from.  </a:t>
            </a:r>
          </a:p>
          <a:p>
            <a:pPr algn="just" marL="647700" indent="-323850" lvl="1">
              <a:lnSpc>
                <a:spcPts val="3750"/>
              </a:lnSpc>
              <a:buFont typeface="Arial"/>
              <a:buChar char="•"/>
            </a:pPr>
            <a:r>
              <a:rPr lang="en-US" sz="30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Causes the system to freeze and crash, displaying the iconic </a:t>
            </a:r>
            <a:r>
              <a:rPr lang="en-US" b="true" sz="3000">
                <a:solidFill>
                  <a:srgbClr val="343434"/>
                </a:solidFill>
                <a:latin typeface="Inter Bold"/>
                <a:ea typeface="Inter Bold"/>
                <a:cs typeface="Inter Bold"/>
                <a:sym typeface="Inter Bold"/>
              </a:rPr>
              <a:t>blue screen.  </a:t>
            </a:r>
          </a:p>
          <a:p>
            <a:pPr algn="just" marL="647700" indent="-323850" lvl="1">
              <a:lnSpc>
                <a:spcPts val="3750"/>
              </a:lnSpc>
              <a:buFont typeface="Arial"/>
              <a:buChar char="•"/>
            </a:pPr>
            <a:r>
              <a:rPr lang="en-US" sz="30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Common causes include hardware failures, corrupted files, or driver problems.  </a:t>
            </a:r>
          </a:p>
          <a:p>
            <a:pPr algn="just" marL="647700" indent="-323850" lvl="1">
              <a:lnSpc>
                <a:spcPts val="375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First introduced in Windows 1.0, it gained notoriety starting with Windows 95 and continues to be recognized today. 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0315" y="-427332"/>
            <a:ext cx="21388630" cy="10714332"/>
            <a:chOff x="0" y="0"/>
            <a:chExt cx="28518173" cy="14285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32398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706386" y="3912492"/>
            <a:ext cx="11738575" cy="5546967"/>
            <a:chOff x="0" y="0"/>
            <a:chExt cx="3091641" cy="1460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91641" cy="1460930"/>
            </a:xfrm>
            <a:custGeom>
              <a:avLst/>
              <a:gdLst/>
              <a:ahLst/>
              <a:cxnLst/>
              <a:rect r="r" b="b" t="t" l="l"/>
              <a:pathLst>
                <a:path h="1460930" w="3091641">
                  <a:moveTo>
                    <a:pt x="33636" y="0"/>
                  </a:moveTo>
                  <a:lnTo>
                    <a:pt x="3058005" y="0"/>
                  </a:lnTo>
                  <a:cubicBezTo>
                    <a:pt x="3076582" y="0"/>
                    <a:pt x="3091641" y="15059"/>
                    <a:pt x="3091641" y="33636"/>
                  </a:cubicBezTo>
                  <a:lnTo>
                    <a:pt x="3091641" y="1427294"/>
                  </a:lnTo>
                  <a:cubicBezTo>
                    <a:pt x="3091641" y="1445870"/>
                    <a:pt x="3076582" y="1460930"/>
                    <a:pt x="3058005" y="1460930"/>
                  </a:cubicBezTo>
                  <a:lnTo>
                    <a:pt x="33636" y="1460930"/>
                  </a:lnTo>
                  <a:cubicBezTo>
                    <a:pt x="15059" y="1460930"/>
                    <a:pt x="0" y="1445870"/>
                    <a:pt x="0" y="1427294"/>
                  </a:cubicBezTo>
                  <a:lnTo>
                    <a:pt x="0" y="33636"/>
                  </a:lnTo>
                  <a:cubicBezTo>
                    <a:pt x="0" y="15059"/>
                    <a:pt x="15059" y="0"/>
                    <a:pt x="33636" y="0"/>
                  </a:cubicBezTo>
                  <a:close/>
                </a:path>
              </a:pathLst>
            </a:custGeom>
            <a:solidFill>
              <a:srgbClr val="FABDB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091641" cy="1470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564751" indent="-282375" lvl="1">
                <a:lnSpc>
                  <a:spcPts val="3269"/>
                </a:lnSpc>
                <a:buFont typeface="Arial"/>
                <a:buChar char="•"/>
              </a:pPr>
              <a:r>
                <a:rPr lang="en-US" b="true" sz="2615">
                  <a:solidFill>
                    <a:srgbClr val="FABDB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Launched in 2012 with iOS 6</a:t>
              </a:r>
            </a:p>
            <a:p>
              <a:pPr algn="ctr" marL="564751" indent="-282375" lvl="1">
                <a:lnSpc>
                  <a:spcPts val="3269"/>
                </a:lnSpc>
                <a:buFont typeface="Arial"/>
                <a:buChar char="•"/>
              </a:pPr>
              <a:r>
                <a:rPr lang="en-US" b="true" sz="2615">
                  <a:solidFill>
                    <a:srgbClr val="FABDB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Became famous for giving out bad and inaccurate directions</a:t>
              </a:r>
            </a:p>
            <a:p>
              <a:pPr algn="ctr" marL="564751" indent="-282375" lvl="1">
                <a:lnSpc>
                  <a:spcPts val="3269"/>
                </a:lnSpc>
                <a:buFont typeface="Arial"/>
                <a:buChar char="•"/>
              </a:pPr>
              <a:r>
                <a:rPr lang="en-US" b="true" sz="2615">
                  <a:solidFill>
                    <a:srgbClr val="FABDB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Led to a lot of user fails and frustration</a:t>
              </a:r>
            </a:p>
            <a:p>
              <a:pPr algn="ctr" marL="564751" indent="-282375" lvl="1">
                <a:lnSpc>
                  <a:spcPts val="3269"/>
                </a:lnSpc>
                <a:buFont typeface="Arial"/>
                <a:buChar char="•"/>
              </a:pPr>
              <a:r>
                <a:rPr lang="en-US" b="true" sz="2615">
                  <a:solidFill>
                    <a:srgbClr val="FABDB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Note worth bugs:</a:t>
              </a:r>
            </a:p>
            <a:p>
              <a:pPr algn="ctr" marL="1129501" indent="-376500" lvl="2">
                <a:lnSpc>
                  <a:spcPts val="3269"/>
                </a:lnSpc>
                <a:buFont typeface="Arial"/>
                <a:buChar char="⚬"/>
              </a:pPr>
              <a:r>
                <a:rPr lang="en-US" b="true" sz="2615">
                  <a:solidFill>
                    <a:srgbClr val="FABDB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Airports in the ocean</a:t>
              </a:r>
            </a:p>
            <a:p>
              <a:pPr algn="ctr" marL="1129501" indent="-376500" lvl="2">
                <a:lnSpc>
                  <a:spcPts val="3269"/>
                </a:lnSpc>
                <a:buFont typeface="Arial"/>
                <a:buChar char="⚬"/>
              </a:pPr>
              <a:r>
                <a:rPr lang="en-US" b="true" sz="2615">
                  <a:solidFill>
                    <a:srgbClr val="FABDB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Telling users to take wrong/nonexistent roads</a:t>
              </a:r>
            </a:p>
            <a:p>
              <a:pPr algn="ctr" marL="564751" indent="-282375" lvl="1">
                <a:lnSpc>
                  <a:spcPts val="3269"/>
                </a:lnSpc>
                <a:buFont typeface="Arial"/>
                <a:buChar char="•"/>
              </a:pPr>
              <a:r>
                <a:rPr lang="en-US" b="true" sz="2615">
                  <a:solidFill>
                    <a:srgbClr val="FABDB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Led to Apple CEO publicly apologizing </a:t>
              </a:r>
            </a:p>
            <a:p>
              <a:pPr algn="ctr">
                <a:lnSpc>
                  <a:spcPts val="32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54726" y="8471977"/>
            <a:ext cx="3946722" cy="4057378"/>
          </a:xfrm>
          <a:custGeom>
            <a:avLst/>
            <a:gdLst/>
            <a:ahLst/>
            <a:cxnLst/>
            <a:rect r="r" b="b" t="t" l="l"/>
            <a:pathLst>
              <a:path h="4057378" w="3946722">
                <a:moveTo>
                  <a:pt x="0" y="0"/>
                </a:moveTo>
                <a:lnTo>
                  <a:pt x="3946722" y="0"/>
                </a:lnTo>
                <a:lnTo>
                  <a:pt x="3946722" y="4057378"/>
                </a:lnTo>
                <a:lnTo>
                  <a:pt x="0" y="4057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0240" y="4639189"/>
            <a:ext cx="4319365" cy="4820271"/>
          </a:xfrm>
          <a:custGeom>
            <a:avLst/>
            <a:gdLst/>
            <a:ahLst/>
            <a:cxnLst/>
            <a:rect r="r" b="b" t="t" l="l"/>
            <a:pathLst>
              <a:path h="4820271" w="4319365">
                <a:moveTo>
                  <a:pt x="0" y="0"/>
                </a:moveTo>
                <a:lnTo>
                  <a:pt x="4319365" y="0"/>
                </a:lnTo>
                <a:lnTo>
                  <a:pt x="4319365" y="4820270"/>
                </a:lnTo>
                <a:lnTo>
                  <a:pt x="0" y="4820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" t="0" r="-1260" b="-801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18198" y="736249"/>
            <a:ext cx="4723448" cy="3379423"/>
          </a:xfrm>
          <a:custGeom>
            <a:avLst/>
            <a:gdLst/>
            <a:ahLst/>
            <a:cxnLst/>
            <a:rect r="r" b="b" t="t" l="l"/>
            <a:pathLst>
              <a:path h="3379423" w="4723448">
                <a:moveTo>
                  <a:pt x="0" y="0"/>
                </a:moveTo>
                <a:lnTo>
                  <a:pt x="4723449" y="0"/>
                </a:lnTo>
                <a:lnTo>
                  <a:pt x="4723449" y="3379423"/>
                </a:lnTo>
                <a:lnTo>
                  <a:pt x="0" y="3379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2016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5706386" y="1989650"/>
            <a:ext cx="11367253" cy="15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6000" b="true">
                <a:solidFill>
                  <a:srgbClr val="5F89DE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Apple Maps Tells You to Go In the Middle Of Nowhere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85351" y="4511630"/>
            <a:ext cx="10802367" cy="372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8929" indent="-314465" lvl="1">
              <a:lnSpc>
                <a:spcPts val="3641"/>
              </a:lnSpc>
              <a:buFont typeface="Arial"/>
              <a:buChar char="•"/>
            </a:pPr>
            <a:r>
              <a:rPr lang="en-US" sz="2913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Introduced in 2012 alongside iOS 6  </a:t>
            </a:r>
          </a:p>
          <a:p>
            <a:pPr algn="just" marL="628929" indent="-314465" lvl="1">
              <a:lnSpc>
                <a:spcPts val="3641"/>
              </a:lnSpc>
              <a:buFont typeface="Arial"/>
              <a:buChar char="•"/>
            </a:pPr>
            <a:r>
              <a:rPr lang="en-US" sz="2913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Gained notoriety for providing incorrect and misleading directions  </a:t>
            </a:r>
          </a:p>
          <a:p>
            <a:pPr algn="just" marL="628929" indent="-314465" lvl="1">
              <a:lnSpc>
                <a:spcPts val="3641"/>
              </a:lnSpc>
              <a:buFont typeface="Arial"/>
              <a:buChar char="•"/>
            </a:pPr>
            <a:r>
              <a:rPr lang="en-US" sz="2913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Resulted in numerous user mistakes and frustration  </a:t>
            </a:r>
          </a:p>
          <a:p>
            <a:pPr algn="just" marL="628929" indent="-314465" lvl="1">
              <a:lnSpc>
                <a:spcPts val="3641"/>
              </a:lnSpc>
              <a:buFont typeface="Arial"/>
              <a:buChar char="•"/>
            </a:pPr>
            <a:r>
              <a:rPr lang="en-US" sz="2913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Notable bugs included:  </a:t>
            </a:r>
          </a:p>
          <a:p>
            <a:pPr algn="just" marL="1257858" indent="-419286" lvl="2">
              <a:lnSpc>
                <a:spcPts val="3641"/>
              </a:lnSpc>
              <a:buFont typeface="Arial"/>
              <a:buChar char="⚬"/>
            </a:pPr>
            <a:r>
              <a:rPr lang="en-US" sz="2913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Airports appearing in the ocean  </a:t>
            </a:r>
          </a:p>
          <a:p>
            <a:pPr algn="just" marL="1257858" indent="-419286" lvl="2">
              <a:lnSpc>
                <a:spcPts val="3641"/>
              </a:lnSpc>
              <a:buFont typeface="Arial"/>
              <a:buChar char="⚬"/>
            </a:pPr>
            <a:r>
              <a:rPr lang="en-US" sz="2913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Directing users to incorrect or nonexistent roads  </a:t>
            </a:r>
          </a:p>
          <a:p>
            <a:pPr algn="just">
              <a:lnSpc>
                <a:spcPts val="3641"/>
              </a:lnSpc>
            </a:pPr>
          </a:p>
          <a:p>
            <a:pPr algn="just">
              <a:lnSpc>
                <a:spcPts val="3641"/>
              </a:lnSpc>
              <a:spcBef>
                <a:spcPct val="0"/>
              </a:spcBef>
            </a:pPr>
            <a:r>
              <a:rPr lang="en-US" sz="2913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Ultimately prompted a public apology from Apple's CEO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0315" y="-213666"/>
            <a:ext cx="21388630" cy="10714332"/>
            <a:chOff x="0" y="0"/>
            <a:chExt cx="28518173" cy="14285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32398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235914" y="3604752"/>
            <a:ext cx="11738575" cy="6156354"/>
            <a:chOff x="0" y="0"/>
            <a:chExt cx="3091641" cy="16214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91641" cy="1621427"/>
            </a:xfrm>
            <a:custGeom>
              <a:avLst/>
              <a:gdLst/>
              <a:ahLst/>
              <a:cxnLst/>
              <a:rect r="r" b="b" t="t" l="l"/>
              <a:pathLst>
                <a:path h="1621427" w="3091641">
                  <a:moveTo>
                    <a:pt x="33636" y="0"/>
                  </a:moveTo>
                  <a:lnTo>
                    <a:pt x="3058005" y="0"/>
                  </a:lnTo>
                  <a:cubicBezTo>
                    <a:pt x="3076582" y="0"/>
                    <a:pt x="3091641" y="15059"/>
                    <a:pt x="3091641" y="33636"/>
                  </a:cubicBezTo>
                  <a:lnTo>
                    <a:pt x="3091641" y="1587791"/>
                  </a:lnTo>
                  <a:cubicBezTo>
                    <a:pt x="3091641" y="1606367"/>
                    <a:pt x="3076582" y="1621427"/>
                    <a:pt x="3058005" y="1621427"/>
                  </a:cubicBezTo>
                  <a:lnTo>
                    <a:pt x="33636" y="1621427"/>
                  </a:lnTo>
                  <a:cubicBezTo>
                    <a:pt x="15059" y="1621427"/>
                    <a:pt x="0" y="1606367"/>
                    <a:pt x="0" y="1587791"/>
                  </a:cubicBezTo>
                  <a:lnTo>
                    <a:pt x="0" y="33636"/>
                  </a:lnTo>
                  <a:cubicBezTo>
                    <a:pt x="0" y="15059"/>
                    <a:pt x="15059" y="0"/>
                    <a:pt x="33636" y="0"/>
                  </a:cubicBezTo>
                  <a:close/>
                </a:path>
              </a:pathLst>
            </a:custGeom>
            <a:solidFill>
              <a:srgbClr val="FABDB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091641" cy="1630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786024" y="5143500"/>
            <a:ext cx="7640862" cy="8207957"/>
          </a:xfrm>
          <a:custGeom>
            <a:avLst/>
            <a:gdLst/>
            <a:ahLst/>
            <a:cxnLst/>
            <a:rect r="r" b="b" t="t" l="l"/>
            <a:pathLst>
              <a:path h="8207957" w="7640862">
                <a:moveTo>
                  <a:pt x="0" y="0"/>
                </a:moveTo>
                <a:lnTo>
                  <a:pt x="7640861" y="0"/>
                </a:lnTo>
                <a:lnTo>
                  <a:pt x="7640861" y="8207957"/>
                </a:lnTo>
                <a:lnTo>
                  <a:pt x="0" y="8207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373434" y="58619"/>
            <a:ext cx="3618292" cy="4198440"/>
          </a:xfrm>
          <a:custGeom>
            <a:avLst/>
            <a:gdLst/>
            <a:ahLst/>
            <a:cxnLst/>
            <a:rect r="r" b="b" t="t" l="l"/>
            <a:pathLst>
              <a:path h="4198440" w="3618292">
                <a:moveTo>
                  <a:pt x="3618292" y="0"/>
                </a:moveTo>
                <a:lnTo>
                  <a:pt x="0" y="0"/>
                </a:lnTo>
                <a:lnTo>
                  <a:pt x="0" y="4198441"/>
                </a:lnTo>
                <a:lnTo>
                  <a:pt x="3618292" y="4198441"/>
                </a:lnTo>
                <a:lnTo>
                  <a:pt x="36182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8506" y="807364"/>
            <a:ext cx="6665224" cy="3282384"/>
          </a:xfrm>
          <a:custGeom>
            <a:avLst/>
            <a:gdLst/>
            <a:ahLst/>
            <a:cxnLst/>
            <a:rect r="r" b="b" t="t" l="l"/>
            <a:pathLst>
              <a:path h="3282384" w="6665224">
                <a:moveTo>
                  <a:pt x="0" y="0"/>
                </a:moveTo>
                <a:lnTo>
                  <a:pt x="6665224" y="0"/>
                </a:lnTo>
                <a:lnTo>
                  <a:pt x="6665224" y="3282384"/>
                </a:lnTo>
                <a:lnTo>
                  <a:pt x="0" y="3282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676" t="-35161" r="-11475" b="-32907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6501636" y="4247535"/>
            <a:ext cx="10455419" cy="5367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667" indent="-282833" lvl="1">
              <a:lnSpc>
                <a:spcPts val="3275"/>
              </a:lnSpc>
              <a:buFont typeface="Arial"/>
              <a:buChar char="•"/>
            </a:pPr>
            <a:r>
              <a:rPr lang="en-US" sz="262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LiveArt 98 was a graphics program produced by Viewpoint DataLabs.</a:t>
            </a:r>
          </a:p>
          <a:p>
            <a:pPr algn="just" marL="565667" indent="-282833" lvl="1">
              <a:lnSpc>
                <a:spcPts val="3275"/>
              </a:lnSpc>
              <a:buFont typeface="Arial"/>
              <a:buChar char="•"/>
            </a:pPr>
            <a:r>
              <a:rPr lang="en-US" sz="262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A setup bug caused the installer to spit out a rude alert instead of a normal DirectX warning:</a:t>
            </a:r>
          </a:p>
          <a:p>
            <a:pPr algn="just" marL="565667" indent="-282833" lvl="1">
              <a:lnSpc>
                <a:spcPts val="3275"/>
              </a:lnSpc>
              <a:buFont typeface="Arial"/>
              <a:buChar char="•"/>
            </a:pPr>
            <a:r>
              <a:rPr lang="en-US" sz="262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“Setup is unable to locate a suitable version of DirectX on your machine. You will need to install DirectX before you can use LiveArt 98, dumbass!”</a:t>
            </a:r>
          </a:p>
          <a:p>
            <a:pPr algn="just" marL="565667" indent="-282833" lvl="1">
              <a:lnSpc>
                <a:spcPts val="3275"/>
              </a:lnSpc>
              <a:buFont typeface="Arial"/>
              <a:buChar char="•"/>
            </a:pPr>
            <a:r>
              <a:rPr lang="en-US" sz="262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The profanity was first noticed by tech veteran Ben Ezzel, who tipped off CNN; the story went public almost immediately.</a:t>
            </a:r>
          </a:p>
          <a:p>
            <a:pPr algn="just" marL="565667" indent="-282833" lvl="1">
              <a:lnSpc>
                <a:spcPts val="3275"/>
              </a:lnSpc>
              <a:buFont typeface="Arial"/>
              <a:buChar char="•"/>
            </a:pPr>
            <a:r>
              <a:rPr lang="en-US" sz="262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Viewpoint patched the installer right after the report.</a:t>
            </a:r>
          </a:p>
          <a:p>
            <a:pPr algn="just" marL="565667" indent="-282833" lvl="1">
              <a:lnSpc>
                <a:spcPts val="3275"/>
              </a:lnSpc>
              <a:buFont typeface="Arial"/>
              <a:buChar char="•"/>
            </a:pPr>
            <a:r>
              <a:rPr lang="en-US" sz="262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The origin of the line is still a mystery, though many assume an irritated insider slipped it in on purpose.</a:t>
            </a:r>
          </a:p>
          <a:p>
            <a:pPr algn="just">
              <a:lnSpc>
                <a:spcPts val="327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838084" y="2454369"/>
            <a:ext cx="7093137" cy="86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0"/>
              </a:lnSpc>
            </a:pPr>
            <a:r>
              <a:rPr lang="en-US" sz="6394" b="true">
                <a:solidFill>
                  <a:srgbClr val="343434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LiveArt98  Error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0315" y="-295883"/>
            <a:ext cx="21388630" cy="10714332"/>
            <a:chOff x="0" y="0"/>
            <a:chExt cx="28518173" cy="14285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32398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9821" y="470937"/>
            <a:ext cx="10458088" cy="9345126"/>
            <a:chOff x="0" y="0"/>
            <a:chExt cx="2754394" cy="24612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54394" cy="2461268"/>
            </a:xfrm>
            <a:custGeom>
              <a:avLst/>
              <a:gdLst/>
              <a:ahLst/>
              <a:cxnLst/>
              <a:rect r="r" b="b" t="t" l="l"/>
              <a:pathLst>
                <a:path h="2461268" w="2754394">
                  <a:moveTo>
                    <a:pt x="37754" y="0"/>
                  </a:moveTo>
                  <a:lnTo>
                    <a:pt x="2716639" y="0"/>
                  </a:lnTo>
                  <a:cubicBezTo>
                    <a:pt x="2737490" y="0"/>
                    <a:pt x="2754394" y="16903"/>
                    <a:pt x="2754394" y="37754"/>
                  </a:cubicBezTo>
                  <a:lnTo>
                    <a:pt x="2754394" y="2423514"/>
                  </a:lnTo>
                  <a:cubicBezTo>
                    <a:pt x="2754394" y="2433526"/>
                    <a:pt x="2750416" y="2443130"/>
                    <a:pt x="2743335" y="2450210"/>
                  </a:cubicBezTo>
                  <a:cubicBezTo>
                    <a:pt x="2736255" y="2457290"/>
                    <a:pt x="2726652" y="2461268"/>
                    <a:pt x="2716639" y="2461268"/>
                  </a:cubicBezTo>
                  <a:lnTo>
                    <a:pt x="37754" y="2461268"/>
                  </a:lnTo>
                  <a:cubicBezTo>
                    <a:pt x="27741" y="2461268"/>
                    <a:pt x="18138" y="2457290"/>
                    <a:pt x="11058" y="2450210"/>
                  </a:cubicBezTo>
                  <a:cubicBezTo>
                    <a:pt x="3978" y="2443130"/>
                    <a:pt x="0" y="2433526"/>
                    <a:pt x="0" y="2423514"/>
                  </a:cubicBezTo>
                  <a:lnTo>
                    <a:pt x="0" y="37754"/>
                  </a:lnTo>
                  <a:cubicBezTo>
                    <a:pt x="0" y="27741"/>
                    <a:pt x="3978" y="18138"/>
                    <a:pt x="11058" y="11058"/>
                  </a:cubicBezTo>
                  <a:cubicBezTo>
                    <a:pt x="18138" y="3978"/>
                    <a:pt x="27741" y="0"/>
                    <a:pt x="37754" y="0"/>
                  </a:cubicBezTo>
                  <a:close/>
                </a:path>
              </a:pathLst>
            </a:custGeom>
            <a:solidFill>
              <a:srgbClr val="FABDB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754394" cy="2470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5459877" y="8080053"/>
            <a:ext cx="6826207" cy="6143586"/>
          </a:xfrm>
          <a:custGeom>
            <a:avLst/>
            <a:gdLst/>
            <a:ahLst/>
            <a:cxnLst/>
            <a:rect r="r" b="b" t="t" l="l"/>
            <a:pathLst>
              <a:path h="6143586" w="6826207">
                <a:moveTo>
                  <a:pt x="6826207" y="0"/>
                </a:moveTo>
                <a:lnTo>
                  <a:pt x="0" y="0"/>
                </a:lnTo>
                <a:lnTo>
                  <a:pt x="0" y="6143586"/>
                </a:lnTo>
                <a:lnTo>
                  <a:pt x="6826207" y="6143586"/>
                </a:lnTo>
                <a:lnTo>
                  <a:pt x="68262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86084" y="687110"/>
            <a:ext cx="4554640" cy="4374173"/>
          </a:xfrm>
          <a:custGeom>
            <a:avLst/>
            <a:gdLst/>
            <a:ahLst/>
            <a:cxnLst/>
            <a:rect r="r" b="b" t="t" l="l"/>
            <a:pathLst>
              <a:path h="4374173" w="4554640">
                <a:moveTo>
                  <a:pt x="0" y="0"/>
                </a:moveTo>
                <a:lnTo>
                  <a:pt x="4554639" y="0"/>
                </a:lnTo>
                <a:lnTo>
                  <a:pt x="4554639" y="4374173"/>
                </a:lnTo>
                <a:lnTo>
                  <a:pt x="0" y="4374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125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286084" y="5432954"/>
            <a:ext cx="4554640" cy="4113596"/>
          </a:xfrm>
          <a:custGeom>
            <a:avLst/>
            <a:gdLst/>
            <a:ahLst/>
            <a:cxnLst/>
            <a:rect r="r" b="b" t="t" l="l"/>
            <a:pathLst>
              <a:path h="4113596" w="4554640">
                <a:moveTo>
                  <a:pt x="0" y="0"/>
                </a:moveTo>
                <a:lnTo>
                  <a:pt x="4554639" y="0"/>
                </a:lnTo>
                <a:lnTo>
                  <a:pt x="4554639" y="4113597"/>
                </a:lnTo>
                <a:lnTo>
                  <a:pt x="0" y="4113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360" r="0" b="-536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3584" y="1773548"/>
            <a:ext cx="8985665" cy="15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6000" b="true">
                <a:solidFill>
                  <a:srgbClr val="343434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Spinning Beach Ball of Death (macOS)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7167" y="3611882"/>
            <a:ext cx="8858499" cy="450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9"/>
              </a:lnSpc>
            </a:pPr>
            <a:r>
              <a:rPr lang="en-US" sz="2615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The iconic spinning beach ball on macOS serves as a symbol for when applications freeze or lag. In various memes, it is humorously likened to a magic eight-ball that forecasts impending doom.</a:t>
            </a:r>
          </a:p>
          <a:p>
            <a:pPr algn="just">
              <a:lnSpc>
                <a:spcPts val="3269"/>
              </a:lnSpc>
            </a:pPr>
          </a:p>
          <a:p>
            <a:pPr algn="just" marL="564751" indent="-282375" lvl="1">
              <a:lnSpc>
                <a:spcPts val="3269"/>
              </a:lnSpc>
              <a:buFont typeface="Arial"/>
              <a:buChar char="•"/>
            </a:pPr>
            <a:r>
              <a:rPr lang="en-US" sz="2615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It often appears at the worst moments - like unsaved work or mid-presentation - turning minor delays into full-blown panic.</a:t>
            </a:r>
          </a:p>
          <a:p>
            <a:pPr algn="just" marL="564751" indent="-282375" lvl="1">
              <a:lnSpc>
                <a:spcPts val="3269"/>
              </a:lnSpc>
              <a:buFont typeface="Arial"/>
              <a:buChar char="•"/>
            </a:pPr>
            <a:r>
              <a:rPr lang="en-US" sz="2615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Designers and developers joke that its hypnotic spin is Apple's version of telling you to "go touch grass."</a:t>
            </a:r>
          </a:p>
          <a:p>
            <a:pPr algn="just">
              <a:lnSpc>
                <a:spcPts val="326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0315" y="-213666"/>
            <a:ext cx="21388630" cy="10714332"/>
            <a:chOff x="0" y="0"/>
            <a:chExt cx="28518173" cy="14285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32398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43583" y="775439"/>
            <a:ext cx="10497274" cy="8736122"/>
            <a:chOff x="0" y="0"/>
            <a:chExt cx="2764714" cy="23008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64714" cy="2300872"/>
            </a:xfrm>
            <a:custGeom>
              <a:avLst/>
              <a:gdLst/>
              <a:ahLst/>
              <a:cxnLst/>
              <a:rect r="r" b="b" t="t" l="l"/>
              <a:pathLst>
                <a:path h="2300872" w="2764714">
                  <a:moveTo>
                    <a:pt x="37613" y="0"/>
                  </a:moveTo>
                  <a:lnTo>
                    <a:pt x="2727101" y="0"/>
                  </a:lnTo>
                  <a:cubicBezTo>
                    <a:pt x="2737077" y="0"/>
                    <a:pt x="2746644" y="3963"/>
                    <a:pt x="2753697" y="11017"/>
                  </a:cubicBezTo>
                  <a:cubicBezTo>
                    <a:pt x="2760751" y="18071"/>
                    <a:pt x="2764714" y="27638"/>
                    <a:pt x="2764714" y="37613"/>
                  </a:cubicBezTo>
                  <a:lnTo>
                    <a:pt x="2764714" y="2263258"/>
                  </a:lnTo>
                  <a:cubicBezTo>
                    <a:pt x="2764714" y="2273234"/>
                    <a:pt x="2760751" y="2282801"/>
                    <a:pt x="2753697" y="2289855"/>
                  </a:cubicBezTo>
                  <a:cubicBezTo>
                    <a:pt x="2746644" y="2296909"/>
                    <a:pt x="2737077" y="2300872"/>
                    <a:pt x="2727101" y="2300872"/>
                  </a:cubicBezTo>
                  <a:lnTo>
                    <a:pt x="37613" y="2300872"/>
                  </a:lnTo>
                  <a:cubicBezTo>
                    <a:pt x="27638" y="2300872"/>
                    <a:pt x="18071" y="2296909"/>
                    <a:pt x="11017" y="2289855"/>
                  </a:cubicBezTo>
                  <a:cubicBezTo>
                    <a:pt x="3963" y="2282801"/>
                    <a:pt x="0" y="2273234"/>
                    <a:pt x="0" y="2263258"/>
                  </a:cubicBezTo>
                  <a:lnTo>
                    <a:pt x="0" y="37613"/>
                  </a:lnTo>
                  <a:cubicBezTo>
                    <a:pt x="0" y="27638"/>
                    <a:pt x="3963" y="18071"/>
                    <a:pt x="11017" y="11017"/>
                  </a:cubicBezTo>
                  <a:cubicBezTo>
                    <a:pt x="18071" y="3963"/>
                    <a:pt x="27638" y="0"/>
                    <a:pt x="37613" y="0"/>
                  </a:cubicBezTo>
                  <a:close/>
                </a:path>
              </a:pathLst>
            </a:custGeom>
            <a:solidFill>
              <a:srgbClr val="FABDB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764714" cy="2310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78025" y="868298"/>
            <a:ext cx="3819760" cy="6839025"/>
          </a:xfrm>
          <a:custGeom>
            <a:avLst/>
            <a:gdLst/>
            <a:ahLst/>
            <a:cxnLst/>
            <a:rect r="r" b="b" t="t" l="l"/>
            <a:pathLst>
              <a:path h="6839025" w="3819760">
                <a:moveTo>
                  <a:pt x="0" y="0"/>
                </a:moveTo>
                <a:lnTo>
                  <a:pt x="3819760" y="0"/>
                </a:lnTo>
                <a:lnTo>
                  <a:pt x="3819760" y="6839025"/>
                </a:lnTo>
                <a:lnTo>
                  <a:pt x="0" y="6839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252" t="0" r="-10437" b="-2788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343391" y="7707323"/>
            <a:ext cx="3314798" cy="3887289"/>
          </a:xfrm>
          <a:custGeom>
            <a:avLst/>
            <a:gdLst/>
            <a:ahLst/>
            <a:cxnLst/>
            <a:rect r="r" b="b" t="t" l="l"/>
            <a:pathLst>
              <a:path h="3887289" w="3314798">
                <a:moveTo>
                  <a:pt x="0" y="0"/>
                </a:moveTo>
                <a:lnTo>
                  <a:pt x="3314797" y="0"/>
                </a:lnTo>
                <a:lnTo>
                  <a:pt x="3314797" y="3887290"/>
                </a:lnTo>
                <a:lnTo>
                  <a:pt x="0" y="3887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01291" y="1593601"/>
            <a:ext cx="8017566" cy="193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5000" b="true">
                <a:solidFill>
                  <a:srgbClr val="343434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Android Error: </a:t>
            </a:r>
          </a:p>
          <a:p>
            <a:pPr algn="l">
              <a:lnSpc>
                <a:spcPts val="4950"/>
              </a:lnSpc>
            </a:pPr>
            <a:r>
              <a:rPr lang="en-US" sz="5000" b="true">
                <a:solidFill>
                  <a:srgbClr val="343434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“The Boot Loop of Death”</a:t>
            </a:r>
          </a:p>
          <a:p>
            <a:pPr algn="l">
              <a:lnSpc>
                <a:spcPts val="49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53365" y="3272174"/>
            <a:ext cx="8877708" cy="573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0"/>
              </a:lnSpc>
              <a:spcBef>
                <a:spcPct val="0"/>
              </a:spcBef>
            </a:pPr>
            <a:r>
              <a:rPr lang="en-US" sz="26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This notorious error leads an Android device to become trapped in an endless reboot loop, failing to reach the home screen.</a:t>
            </a:r>
          </a:p>
          <a:p>
            <a:pPr algn="just">
              <a:lnSpc>
                <a:spcPts val="3250"/>
              </a:lnSpc>
              <a:spcBef>
                <a:spcPct val="0"/>
              </a:spcBef>
            </a:pPr>
          </a:p>
          <a:p>
            <a:pPr algn="just">
              <a:lnSpc>
                <a:spcPts val="3250"/>
              </a:lnSpc>
              <a:spcBef>
                <a:spcPct val="0"/>
              </a:spcBef>
            </a:pPr>
            <a:r>
              <a:rPr lang="en-US" sz="2600" u="sng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Key points:</a:t>
            </a:r>
          </a:p>
          <a:p>
            <a:pPr algn="just">
              <a:lnSpc>
                <a:spcPts val="3250"/>
              </a:lnSpc>
              <a:spcBef>
                <a:spcPct val="0"/>
              </a:spcBef>
            </a:pPr>
          </a:p>
          <a:p>
            <a:pPr algn="just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Trigger Causes: Often caused by a failed OS update, corrupted system files, or incompatible custom ROMs -especially common in early Nexus devices.</a:t>
            </a:r>
          </a:p>
          <a:p>
            <a:pPr algn="just">
              <a:lnSpc>
                <a:spcPts val="3250"/>
              </a:lnSpc>
              <a:spcBef>
                <a:spcPct val="0"/>
              </a:spcBef>
            </a:pPr>
          </a:p>
          <a:p>
            <a:pPr algn="just" marL="561341" indent="-280670" lvl="1">
              <a:lnSpc>
                <a:spcPts val="3250"/>
              </a:lnSpc>
              <a:buFont typeface="Arial"/>
              <a:buChar char="•"/>
            </a:pPr>
            <a:r>
              <a:rPr lang="en-US" sz="2600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User Impact: Phones become completely unusable, locking users out of their data unless they perform a factory reset or reflash the firmware.</a:t>
            </a:r>
          </a:p>
          <a:p>
            <a:pPr algn="just">
              <a:lnSpc>
                <a:spcPts val="32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0315" y="-213666"/>
            <a:ext cx="21388630" cy="10714332"/>
            <a:chOff x="0" y="0"/>
            <a:chExt cx="28518173" cy="14285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32398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2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3317" y="4961063"/>
            <a:ext cx="17581365" cy="4871111"/>
            <a:chOff x="0" y="0"/>
            <a:chExt cx="4630483" cy="1282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0483" cy="1282926"/>
            </a:xfrm>
            <a:custGeom>
              <a:avLst/>
              <a:gdLst/>
              <a:ahLst/>
              <a:cxnLst/>
              <a:rect r="r" b="b" t="t" l="l"/>
              <a:pathLst>
                <a:path h="1282926" w="4630483">
                  <a:moveTo>
                    <a:pt x="22458" y="0"/>
                  </a:moveTo>
                  <a:lnTo>
                    <a:pt x="4608025" y="0"/>
                  </a:lnTo>
                  <a:cubicBezTo>
                    <a:pt x="4613981" y="0"/>
                    <a:pt x="4619694" y="2366"/>
                    <a:pt x="4623905" y="6578"/>
                  </a:cubicBezTo>
                  <a:cubicBezTo>
                    <a:pt x="4628117" y="10789"/>
                    <a:pt x="4630483" y="16502"/>
                    <a:pt x="4630483" y="22458"/>
                  </a:cubicBezTo>
                  <a:lnTo>
                    <a:pt x="4630483" y="1260469"/>
                  </a:lnTo>
                  <a:cubicBezTo>
                    <a:pt x="4630483" y="1266425"/>
                    <a:pt x="4628117" y="1272137"/>
                    <a:pt x="4623905" y="1276349"/>
                  </a:cubicBezTo>
                  <a:cubicBezTo>
                    <a:pt x="4619694" y="1280560"/>
                    <a:pt x="4613981" y="1282926"/>
                    <a:pt x="4608025" y="1282926"/>
                  </a:cubicBezTo>
                  <a:lnTo>
                    <a:pt x="22458" y="1282926"/>
                  </a:lnTo>
                  <a:cubicBezTo>
                    <a:pt x="16502" y="1282926"/>
                    <a:pt x="10789" y="1280560"/>
                    <a:pt x="6578" y="1276349"/>
                  </a:cubicBezTo>
                  <a:cubicBezTo>
                    <a:pt x="2366" y="1272137"/>
                    <a:pt x="0" y="1266425"/>
                    <a:pt x="0" y="1260469"/>
                  </a:cubicBezTo>
                  <a:lnTo>
                    <a:pt x="0" y="22458"/>
                  </a:lnTo>
                  <a:cubicBezTo>
                    <a:pt x="0" y="16502"/>
                    <a:pt x="2366" y="10789"/>
                    <a:pt x="6578" y="6578"/>
                  </a:cubicBezTo>
                  <a:cubicBezTo>
                    <a:pt x="10789" y="2366"/>
                    <a:pt x="16502" y="0"/>
                    <a:pt x="22458" y="0"/>
                  </a:cubicBezTo>
                  <a:close/>
                </a:path>
              </a:pathLst>
            </a:custGeom>
            <a:solidFill>
              <a:srgbClr val="FABDB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4630483" cy="1292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055209" y="7396618"/>
            <a:ext cx="5232791" cy="5837800"/>
          </a:xfrm>
          <a:custGeom>
            <a:avLst/>
            <a:gdLst/>
            <a:ahLst/>
            <a:cxnLst/>
            <a:rect r="r" b="b" t="t" l="l"/>
            <a:pathLst>
              <a:path h="5837800" w="5232791">
                <a:moveTo>
                  <a:pt x="0" y="0"/>
                </a:moveTo>
                <a:lnTo>
                  <a:pt x="5232791" y="0"/>
                </a:lnTo>
                <a:lnTo>
                  <a:pt x="5232791" y="5837800"/>
                </a:lnTo>
                <a:lnTo>
                  <a:pt x="0" y="5837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3317" y="2086887"/>
            <a:ext cx="3259366" cy="3636209"/>
          </a:xfrm>
          <a:custGeom>
            <a:avLst/>
            <a:gdLst/>
            <a:ahLst/>
            <a:cxnLst/>
            <a:rect r="r" b="b" t="t" l="l"/>
            <a:pathLst>
              <a:path h="3636209" w="3259366">
                <a:moveTo>
                  <a:pt x="0" y="0"/>
                </a:moveTo>
                <a:lnTo>
                  <a:pt x="3259366" y="0"/>
                </a:lnTo>
                <a:lnTo>
                  <a:pt x="3259366" y="3636210"/>
                </a:lnTo>
                <a:lnTo>
                  <a:pt x="0" y="36362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02544" y="515261"/>
            <a:ext cx="3939267" cy="5207836"/>
          </a:xfrm>
          <a:custGeom>
            <a:avLst/>
            <a:gdLst/>
            <a:ahLst/>
            <a:cxnLst/>
            <a:rect r="r" b="b" t="t" l="l"/>
            <a:pathLst>
              <a:path h="5207836" w="3939267">
                <a:moveTo>
                  <a:pt x="0" y="0"/>
                </a:moveTo>
                <a:lnTo>
                  <a:pt x="3939267" y="0"/>
                </a:lnTo>
                <a:lnTo>
                  <a:pt x="3939267" y="5207836"/>
                </a:lnTo>
                <a:lnTo>
                  <a:pt x="0" y="5207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682" r="0" b="-9778"/>
            </a:stretch>
          </a:blipFill>
          <a:ln w="4762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8941811" y="2099052"/>
            <a:ext cx="8851838" cy="180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29"/>
              </a:lnSpc>
            </a:pPr>
            <a:r>
              <a:rPr lang="en-US" sz="6999" b="true">
                <a:solidFill>
                  <a:srgbClr val="5F89DE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Xbox : </a:t>
            </a:r>
          </a:p>
          <a:p>
            <a:pPr algn="r">
              <a:lnSpc>
                <a:spcPts val="6929"/>
              </a:lnSpc>
            </a:pPr>
            <a:r>
              <a:rPr lang="en-US" sz="6999" b="true">
                <a:solidFill>
                  <a:srgbClr val="5F89DE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Blue Line of Death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6294" y="6174978"/>
            <a:ext cx="15631035" cy="12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9"/>
              </a:lnSpc>
            </a:pPr>
            <a:r>
              <a:rPr lang="en-US" sz="2615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The Blue Line of Death (BLoD) is a symptom of hardware failure in the Xbox One, characterized by a continuous solid blue light on the console, while the screen remains blank.</a:t>
            </a:r>
          </a:p>
          <a:p>
            <a:pPr algn="just">
              <a:lnSpc>
                <a:spcPts val="326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152675" y="6976149"/>
            <a:ext cx="11639005" cy="245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9"/>
              </a:lnSpc>
            </a:pPr>
          </a:p>
          <a:p>
            <a:pPr algn="just" marL="0" indent="0" lvl="0">
              <a:lnSpc>
                <a:spcPts val="3269"/>
              </a:lnSpc>
            </a:pPr>
            <a:r>
              <a:rPr lang="en-US" b="true" sz="2615" u="sng">
                <a:solidFill>
                  <a:srgbClr val="343434"/>
                </a:solidFill>
                <a:latin typeface="Inter Bold"/>
                <a:ea typeface="Inter Bold"/>
                <a:cs typeface="Inter Bold"/>
                <a:sym typeface="Inter Bold"/>
              </a:rPr>
              <a:t>Root</a:t>
            </a:r>
            <a:r>
              <a:rPr lang="en-US" b="true" sz="2615" u="sng">
                <a:solidFill>
                  <a:srgbClr val="343434"/>
                </a:solidFill>
                <a:latin typeface="Inter Bold"/>
                <a:ea typeface="Inter Bold"/>
                <a:cs typeface="Inter Bold"/>
                <a:sym typeface="Inter Bold"/>
              </a:rPr>
              <a:t> Cause:</a:t>
            </a:r>
          </a:p>
          <a:p>
            <a:pPr algn="just" marL="0" indent="0" lvl="0">
              <a:lnSpc>
                <a:spcPts val="3269"/>
              </a:lnSpc>
            </a:pPr>
          </a:p>
          <a:p>
            <a:pPr algn="just">
              <a:lnSpc>
                <a:spcPts val="3269"/>
              </a:lnSpc>
            </a:pPr>
            <a:r>
              <a:rPr lang="en-US" sz="2615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Usually related to HDMI chip failure or internal power supply problems, often occurring after overheating or a failed update.</a:t>
            </a:r>
          </a:p>
          <a:p>
            <a:pPr algn="just">
              <a:lnSpc>
                <a:spcPts val="326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50315" y="-213666"/>
            <a:ext cx="21388630" cy="10714332"/>
            <a:chOff x="0" y="0"/>
            <a:chExt cx="28518173" cy="14285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2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232398" y="0"/>
              <a:ext cx="14285775" cy="14285775"/>
            </a:xfrm>
            <a:custGeom>
              <a:avLst/>
              <a:gdLst/>
              <a:ahLst/>
              <a:cxnLst/>
              <a:rect r="r" b="b" t="t" l="l"/>
              <a:pathLst>
                <a:path h="14285775" w="14285775">
                  <a:moveTo>
                    <a:pt x="0" y="0"/>
                  </a:moveTo>
                  <a:lnTo>
                    <a:pt x="14285775" y="0"/>
                  </a:lnTo>
                  <a:lnTo>
                    <a:pt x="14285775" y="14285775"/>
                  </a:lnTo>
                  <a:lnTo>
                    <a:pt x="0" y="14285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2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92544" y="801620"/>
            <a:ext cx="13792736" cy="8810464"/>
            <a:chOff x="0" y="0"/>
            <a:chExt cx="3632655" cy="23204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32655" cy="2320451"/>
            </a:xfrm>
            <a:custGeom>
              <a:avLst/>
              <a:gdLst/>
              <a:ahLst/>
              <a:cxnLst/>
              <a:rect r="r" b="b" t="t" l="l"/>
              <a:pathLst>
                <a:path h="2320451" w="3632655">
                  <a:moveTo>
                    <a:pt x="28627" y="0"/>
                  </a:moveTo>
                  <a:lnTo>
                    <a:pt x="3604028" y="0"/>
                  </a:lnTo>
                  <a:cubicBezTo>
                    <a:pt x="3619838" y="0"/>
                    <a:pt x="3632655" y="12817"/>
                    <a:pt x="3632655" y="28627"/>
                  </a:cubicBezTo>
                  <a:lnTo>
                    <a:pt x="3632655" y="2291825"/>
                  </a:lnTo>
                  <a:cubicBezTo>
                    <a:pt x="3632655" y="2307635"/>
                    <a:pt x="3619838" y="2320451"/>
                    <a:pt x="3604028" y="2320451"/>
                  </a:cubicBezTo>
                  <a:lnTo>
                    <a:pt x="28627" y="2320451"/>
                  </a:lnTo>
                  <a:cubicBezTo>
                    <a:pt x="12817" y="2320451"/>
                    <a:pt x="0" y="2307635"/>
                    <a:pt x="0" y="2291825"/>
                  </a:cubicBezTo>
                  <a:lnTo>
                    <a:pt x="0" y="28627"/>
                  </a:lnTo>
                  <a:cubicBezTo>
                    <a:pt x="0" y="12817"/>
                    <a:pt x="12817" y="0"/>
                    <a:pt x="28627" y="0"/>
                  </a:cubicBezTo>
                  <a:close/>
                </a:path>
              </a:pathLst>
            </a:custGeom>
            <a:solidFill>
              <a:srgbClr val="FABDBD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3632655" cy="2329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6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81133" y="7854792"/>
            <a:ext cx="3830505" cy="4114800"/>
          </a:xfrm>
          <a:custGeom>
            <a:avLst/>
            <a:gdLst/>
            <a:ahLst/>
            <a:cxnLst/>
            <a:rect r="r" b="b" t="t" l="l"/>
            <a:pathLst>
              <a:path h="4114800" w="3830505">
                <a:moveTo>
                  <a:pt x="0" y="0"/>
                </a:moveTo>
                <a:lnTo>
                  <a:pt x="3830505" y="0"/>
                </a:lnTo>
                <a:lnTo>
                  <a:pt x="38305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17229" y="3055672"/>
            <a:ext cx="4936101" cy="4936101"/>
          </a:xfrm>
          <a:custGeom>
            <a:avLst/>
            <a:gdLst/>
            <a:ahLst/>
            <a:cxnLst/>
            <a:rect r="r" b="b" t="t" l="l"/>
            <a:pathLst>
              <a:path h="4936101" w="4936101">
                <a:moveTo>
                  <a:pt x="0" y="0"/>
                </a:moveTo>
                <a:lnTo>
                  <a:pt x="4936101" y="0"/>
                </a:lnTo>
                <a:lnTo>
                  <a:pt x="4936101" y="4936101"/>
                </a:lnTo>
                <a:lnTo>
                  <a:pt x="0" y="4936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94864" y="1611723"/>
            <a:ext cx="7845347" cy="1212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4"/>
              </a:lnSpc>
            </a:pPr>
            <a:r>
              <a:rPr lang="en-US" sz="5499" b="true">
                <a:solidFill>
                  <a:srgbClr val="343434"/>
                </a:solidFill>
                <a:latin typeface="Inter Bold"/>
                <a:ea typeface="Inter Bold"/>
                <a:cs typeface="Inter Bold"/>
                <a:sym typeface="Inter Bold"/>
              </a:rPr>
              <a:t>Conclusion:</a:t>
            </a:r>
          </a:p>
          <a:p>
            <a:pPr algn="l">
              <a:lnSpc>
                <a:spcPts val="3959"/>
              </a:lnSpc>
            </a:pPr>
            <a:r>
              <a:rPr lang="en-US" sz="3999" b="true">
                <a:solidFill>
                  <a:srgbClr val="343434"/>
                </a:solidFill>
                <a:latin typeface="Inter Ultra-Bold"/>
                <a:ea typeface="Inter Ultra-Bold"/>
                <a:cs typeface="Inter Ultra-Bold"/>
                <a:sym typeface="Inter Ultra-Bold"/>
              </a:rPr>
              <a:t>Even the Best Systems Glitch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4864" y="3036622"/>
            <a:ext cx="10122619" cy="470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24"/>
              </a:lnSpc>
            </a:pPr>
            <a:r>
              <a:rPr lang="en-US" sz="2499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From premium gaming consoles to reliable laptops and everyday smartphones, every device is susceptible to malfunction. Whether you encounter a spinning beach ball, a boot loop, or the infamous blue screen, these glitches remind us that:</a:t>
            </a:r>
          </a:p>
          <a:p>
            <a:pPr algn="just" marL="0" indent="0" lvl="0">
              <a:lnSpc>
                <a:spcPts val="3124"/>
              </a:lnSpc>
            </a:pPr>
          </a:p>
          <a:p>
            <a:pPr algn="just" marL="539749" indent="-269875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Complexity brings its own set of quirks.  </a:t>
            </a:r>
          </a:p>
          <a:p>
            <a:pPr algn="just" marL="539749" indent="-269875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No system is flawless.  </a:t>
            </a:r>
          </a:p>
          <a:p>
            <a:pPr algn="just" marL="539749" indent="-269875" lvl="1">
              <a:lnSpc>
                <a:spcPts val="3124"/>
              </a:lnSpc>
              <a:buFont typeface="Arial"/>
              <a:buChar char="•"/>
            </a:pPr>
            <a:r>
              <a:rPr lang="en-US" sz="2499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Sometimes, simply restarting the device is indeed the most effective solution.  </a:t>
            </a:r>
          </a:p>
          <a:p>
            <a:pPr algn="just">
              <a:lnSpc>
                <a:spcPts val="3124"/>
              </a:lnSpc>
            </a:pPr>
          </a:p>
          <a:p>
            <a:pPr algn="just">
              <a:lnSpc>
                <a:spcPts val="3124"/>
              </a:lnSpc>
            </a:pPr>
            <a:r>
              <a:rPr lang="en-US" sz="2499">
                <a:solidFill>
                  <a:srgbClr val="343434"/>
                </a:solidFill>
                <a:latin typeface="Inter"/>
                <a:ea typeface="Inter"/>
                <a:cs typeface="Inter"/>
                <a:sym typeface="Inter"/>
              </a:rPr>
              <a:t>Ultimately, while tech errors can be exasperating, they also unite us, inspire memes, and teach us patience… one crash at a time.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DAGmEw3P9vQ</dc:identifier>
  <dcterms:modified xsi:type="dcterms:W3CDTF">2011-08-01T06:04:30Z</dcterms:modified>
  <cp:revision>1</cp:revision>
  <dc:title>Memes and OS Bugs: A Humorous Look at Famous Glitches</dc:title>
</cp:coreProperties>
</file>